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6858000" cy="9144000" type="screen4x3"/>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2496" y="5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C68174F-EFD0-4087-B919-6EBDD079DE92}" type="datetimeFigureOut">
              <a:rPr lang="en-GB" smtClean="0"/>
              <a:t>23/05/2018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3776945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C68174F-EFD0-4087-B919-6EBDD079DE92}" type="datetimeFigureOut">
              <a:rPr lang="en-GB" smtClean="0"/>
              <a:t>23/05/2018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1987072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8174F-EFD0-4087-B919-6EBDD079DE92}" type="datetimeFigureOut">
              <a:rPr lang="en-GB" smtClean="0"/>
              <a:t>23/05/2018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613704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6"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1"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C68174F-EFD0-4087-B919-6EBDD079DE92}" type="datetimeFigureOut">
              <a:rPr lang="en-GB" smtClean="0"/>
              <a:t>23/05/2018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1514605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C68174F-EFD0-4087-B919-6EBDD079DE92}" type="datetimeFigureOut">
              <a:rPr lang="en-GB" smtClean="0"/>
              <a:t>23/05/2018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173345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C68174F-EFD0-4087-B919-6EBDD079DE92}" type="datetimeFigureOut">
              <a:rPr lang="en-GB" smtClean="0"/>
              <a:t>23/05/2018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804219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68174F-EFD0-4087-B919-6EBDD079DE92}" type="datetimeFigureOut">
              <a:rPr lang="en-GB" smtClean="0"/>
              <a:t>23/05/2018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417922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68174F-EFD0-4087-B919-6EBDD079DE92}" type="datetimeFigureOut">
              <a:rPr lang="en-GB" smtClean="0"/>
              <a:t>23/05/2018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3874667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68174F-EFD0-4087-B919-6EBDD079DE92}" type="datetimeFigureOut">
              <a:rPr lang="en-GB" smtClean="0"/>
              <a:t>23/05/2018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335601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C68174F-EFD0-4087-B919-6EBDD079DE92}" type="datetimeFigureOut">
              <a:rPr lang="en-GB" smtClean="0"/>
              <a:t>23/05/2018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239363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6"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C68174F-EFD0-4087-B919-6EBDD079DE92}" type="datetimeFigureOut">
              <a:rPr lang="en-GB" smtClean="0"/>
              <a:t>23/05/2018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2FEF3-0FEC-4B9B-B2FE-3FFA86A4451D}" type="slidenum">
              <a:rPr lang="en-GB" smtClean="0"/>
              <a:t>‹#›</a:t>
            </a:fld>
            <a:endParaRPr lang="en-GB"/>
          </a:p>
        </p:txBody>
      </p:sp>
    </p:spTree>
    <p:extLst>
      <p:ext uri="{BB962C8B-B14F-4D97-AF65-F5344CB8AC3E}">
        <p14:creationId xmlns:p14="http://schemas.microsoft.com/office/powerpoint/2010/main" val="100396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6C68174F-EFD0-4087-B919-6EBDD079DE92}" type="datetimeFigureOut">
              <a:rPr lang="en-GB" smtClean="0"/>
              <a:t>23/05/2018</a:t>
            </a:fld>
            <a:endParaRPr lang="en-GB"/>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442FEF3-0FEC-4B9B-B2FE-3FFA86A4451D}" type="slidenum">
              <a:rPr lang="en-GB" smtClean="0"/>
              <a:t>‹#›</a:t>
            </a:fld>
            <a:endParaRPr lang="en-GB"/>
          </a:p>
        </p:txBody>
      </p:sp>
    </p:spTree>
    <p:extLst>
      <p:ext uri="{BB962C8B-B14F-4D97-AF65-F5344CB8AC3E}">
        <p14:creationId xmlns:p14="http://schemas.microsoft.com/office/powerpoint/2010/main" val="3681041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467544"/>
            <a:ext cx="5794970" cy="1224135"/>
          </a:xfrm>
        </p:spPr>
        <p:txBody>
          <a:bodyPr>
            <a:noAutofit/>
          </a:bodyPr>
          <a:lstStyle/>
          <a:p>
            <a:r>
              <a:rPr lang="en-GB" sz="1800" b="1" u="sng" dirty="0">
                <a:latin typeface="+mn-lt"/>
              </a:rPr>
              <a:t>Notes for Teachers and Librarians on </a:t>
            </a:r>
            <a:br>
              <a:rPr lang="en-GB" sz="1800" b="1" u="sng" dirty="0">
                <a:latin typeface="+mn-lt"/>
              </a:rPr>
            </a:br>
            <a:r>
              <a:rPr lang="en-GB" sz="1800" b="1" i="1" u="sng" dirty="0">
                <a:latin typeface="+mn-lt"/>
              </a:rPr>
              <a:t>The Night Before The Night Before Christmas</a:t>
            </a:r>
            <a:br>
              <a:rPr lang="en-GB" sz="1800" b="1" i="1" u="sng" dirty="0">
                <a:latin typeface="+mn-lt"/>
              </a:rPr>
            </a:br>
            <a:r>
              <a:rPr lang="en-GB" sz="1800" b="1" u="sng" dirty="0">
                <a:latin typeface="+mn-lt"/>
              </a:rPr>
              <a:t>by Kes Gray and Claire Powell</a:t>
            </a:r>
            <a:r>
              <a:rPr lang="en-GB" sz="1800" b="1" i="1" u="sng" dirty="0">
                <a:latin typeface="+mn-lt"/>
              </a:rPr>
              <a:t> </a:t>
            </a:r>
            <a:endParaRPr lang="en-GB" sz="1800" b="1" u="sng" dirty="0">
              <a:latin typeface="+mn-lt"/>
            </a:endParaRPr>
          </a:p>
        </p:txBody>
      </p:sp>
      <p:sp>
        <p:nvSpPr>
          <p:cNvPr id="3" name="Subtitle 2"/>
          <p:cNvSpPr>
            <a:spLocks noGrp="1"/>
          </p:cNvSpPr>
          <p:nvPr>
            <p:ph type="subTitle" idx="1"/>
          </p:nvPr>
        </p:nvSpPr>
        <p:spPr>
          <a:xfrm>
            <a:off x="405685" y="1890643"/>
            <a:ext cx="6120680" cy="3600400"/>
          </a:xfrm>
        </p:spPr>
        <p:txBody>
          <a:bodyPr>
            <a:noAutofit/>
          </a:bodyPr>
          <a:lstStyle/>
          <a:p>
            <a:pPr algn="l"/>
            <a:r>
              <a:rPr lang="en-GB" sz="1200" b="1" dirty="0">
                <a:solidFill>
                  <a:schemeClr val="tx1"/>
                </a:solidFill>
              </a:rPr>
              <a:t>INTRODUCTION</a:t>
            </a:r>
          </a:p>
          <a:p>
            <a:pPr algn="l"/>
            <a:endParaRPr lang="en-GB" sz="1200" b="1" dirty="0">
              <a:solidFill>
                <a:schemeClr val="tx1"/>
              </a:solidFill>
            </a:endParaRPr>
          </a:p>
          <a:p>
            <a:pPr algn="l"/>
            <a:r>
              <a:rPr lang="en-GB" sz="1200" i="1" dirty="0">
                <a:solidFill>
                  <a:schemeClr val="tx1"/>
                </a:solidFill>
              </a:rPr>
              <a:t>The Night Before The Night Before Christmas</a:t>
            </a:r>
            <a:r>
              <a:rPr lang="en-GB" sz="1200" dirty="0">
                <a:solidFill>
                  <a:schemeClr val="tx1"/>
                </a:solidFill>
              </a:rPr>
              <a:t>, written by </a:t>
            </a:r>
            <a:r>
              <a:rPr lang="en-GB" sz="1200" dirty="0" err="1">
                <a:solidFill>
                  <a:schemeClr val="tx1"/>
                </a:solidFill>
              </a:rPr>
              <a:t>Kes</a:t>
            </a:r>
            <a:r>
              <a:rPr lang="en-GB" sz="1200" dirty="0">
                <a:solidFill>
                  <a:schemeClr val="tx1"/>
                </a:solidFill>
              </a:rPr>
              <a:t> Grey and illustrated by Claire Powell, is the perfect EYFS picture book for children ages 3+; ideal for reading aloud at any time of year. These notes include reading comprehension questions to improve literacy, as well as suggestions for classroom activities to enjoy the book across the curriculum – from matching rhyming words, to using musical instruments to show the meaning of the words, and drawing pictures of their favourite toys in Santa’s workshop!</a:t>
            </a:r>
          </a:p>
          <a:p>
            <a:pPr algn="l"/>
            <a:endParaRPr lang="en-GB" sz="1200" dirty="0">
              <a:solidFill>
                <a:schemeClr val="tx1"/>
              </a:solidFill>
            </a:endParaRPr>
          </a:p>
          <a:p>
            <a:pPr algn="l"/>
            <a:r>
              <a:rPr lang="en-GB" sz="1200" b="1" dirty="0">
                <a:solidFill>
                  <a:schemeClr val="tx1"/>
                </a:solidFill>
              </a:rPr>
              <a:t>ABOUT THE BOOK</a:t>
            </a:r>
          </a:p>
          <a:p>
            <a:pPr algn="l"/>
            <a:endParaRPr lang="en-GB" sz="1200" b="1" dirty="0">
              <a:solidFill>
                <a:schemeClr val="tx1"/>
              </a:solidFill>
            </a:endParaRPr>
          </a:p>
          <a:p>
            <a:pPr algn="l"/>
            <a:r>
              <a:rPr lang="en-GB" sz="1200" i="1" dirty="0">
                <a:solidFill>
                  <a:schemeClr val="tx1"/>
                </a:solidFill>
              </a:rPr>
              <a:t>Santa and his elves are rushed off their feet preparing for Christmas Eve. There are presents to make, reindeer to wake and a sleigh to polish. But what has Santa forgotten to do?</a:t>
            </a:r>
          </a:p>
          <a:p>
            <a:pPr algn="l"/>
            <a:endParaRPr lang="en-GB" sz="1200" dirty="0">
              <a:solidFill>
                <a:schemeClr val="tx1"/>
              </a:solidFill>
            </a:endParaRPr>
          </a:p>
          <a:p>
            <a:pPr algn="l"/>
            <a:r>
              <a:rPr lang="en-GB" sz="1200" dirty="0">
                <a:solidFill>
                  <a:schemeClr val="tx1"/>
                </a:solidFill>
              </a:rPr>
              <a:t>Inspired by Clement C. Moore’s original festive tale and written by </a:t>
            </a:r>
            <a:r>
              <a:rPr lang="en-GB" sz="1200" dirty="0" err="1">
                <a:solidFill>
                  <a:schemeClr val="tx1"/>
                </a:solidFill>
              </a:rPr>
              <a:t>Kes</a:t>
            </a:r>
            <a:r>
              <a:rPr lang="en-GB" sz="1200" dirty="0">
                <a:solidFill>
                  <a:schemeClr val="tx1"/>
                </a:solidFill>
              </a:rPr>
              <a:t> Gray, the best selling author of </a:t>
            </a:r>
            <a:r>
              <a:rPr lang="en-GB" sz="1200" i="1" dirty="0">
                <a:solidFill>
                  <a:schemeClr val="tx1"/>
                </a:solidFill>
              </a:rPr>
              <a:t>Oi Frog</a:t>
            </a:r>
            <a:r>
              <a:rPr lang="en-GB" sz="1200" dirty="0">
                <a:solidFill>
                  <a:schemeClr val="tx1"/>
                </a:solidFill>
              </a:rPr>
              <a:t>, </a:t>
            </a:r>
            <a:r>
              <a:rPr lang="en-GB" sz="1200" i="1" dirty="0">
                <a:solidFill>
                  <a:schemeClr val="tx1"/>
                </a:solidFill>
              </a:rPr>
              <a:t>The Night Before The Night Before Christmas </a:t>
            </a:r>
            <a:r>
              <a:rPr lang="en-GB" sz="1200" dirty="0">
                <a:solidFill>
                  <a:schemeClr val="tx1"/>
                </a:solidFill>
              </a:rPr>
              <a:t>is a fun-filled Christmas classic in the making.</a:t>
            </a:r>
          </a:p>
        </p:txBody>
      </p:sp>
      <p:sp>
        <p:nvSpPr>
          <p:cNvPr id="4" name="Rectangle 3"/>
          <p:cNvSpPr/>
          <p:nvPr/>
        </p:nvSpPr>
        <p:spPr>
          <a:xfrm>
            <a:off x="260648" y="251520"/>
            <a:ext cx="6336704" cy="8640960"/>
          </a:xfrm>
          <a:prstGeom prst="rect">
            <a:avLst/>
          </a:prstGeom>
          <a:noFill/>
          <a:ln w="57150">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3076" y="6516216"/>
            <a:ext cx="2204470" cy="2204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196752" y="8265582"/>
            <a:ext cx="3096324" cy="461665"/>
          </a:xfrm>
          <a:prstGeom prst="rect">
            <a:avLst/>
          </a:prstGeom>
          <a:noFill/>
        </p:spPr>
        <p:txBody>
          <a:bodyPr wrap="square" rtlCol="0">
            <a:spAutoFit/>
          </a:bodyPr>
          <a:lstStyle/>
          <a:p>
            <a:pPr algn="r"/>
            <a:r>
              <a:rPr lang="en-GB" sz="1200" i="1" dirty="0"/>
              <a:t>The Night Before The Night Before Christmas</a:t>
            </a:r>
          </a:p>
          <a:p>
            <a:pPr algn="r"/>
            <a:r>
              <a:rPr lang="en-GB" sz="1200" dirty="0"/>
              <a:t>by </a:t>
            </a:r>
            <a:r>
              <a:rPr lang="en-GB" sz="1200" dirty="0" err="1"/>
              <a:t>Kes</a:t>
            </a:r>
            <a:r>
              <a:rPr lang="en-GB" sz="1200" dirty="0"/>
              <a:t> Gray and Claire Powell</a:t>
            </a:r>
          </a:p>
        </p:txBody>
      </p:sp>
    </p:spTree>
    <p:extLst>
      <p:ext uri="{BB962C8B-B14F-4D97-AF65-F5344CB8AC3E}">
        <p14:creationId xmlns:p14="http://schemas.microsoft.com/office/powerpoint/2010/main" val="1697069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3076" y="6516216"/>
            <a:ext cx="2204470" cy="2204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124744" y="8265582"/>
            <a:ext cx="3168332" cy="461665"/>
          </a:xfrm>
          <a:prstGeom prst="rect">
            <a:avLst/>
          </a:prstGeom>
          <a:noFill/>
        </p:spPr>
        <p:txBody>
          <a:bodyPr wrap="square" rtlCol="0">
            <a:spAutoFit/>
          </a:bodyPr>
          <a:lstStyle/>
          <a:p>
            <a:pPr algn="r"/>
            <a:r>
              <a:rPr lang="en-GB" sz="1200" i="1" dirty="0"/>
              <a:t>The Night Before The Night Before Christmas</a:t>
            </a:r>
          </a:p>
          <a:p>
            <a:pPr algn="r"/>
            <a:r>
              <a:rPr lang="en-GB" sz="1200" dirty="0"/>
              <a:t>by </a:t>
            </a:r>
            <a:r>
              <a:rPr lang="en-GB" sz="1200" dirty="0" err="1"/>
              <a:t>Kes</a:t>
            </a:r>
            <a:r>
              <a:rPr lang="en-GB" sz="1200" dirty="0"/>
              <a:t> Gray and Claire Powell</a:t>
            </a:r>
          </a:p>
        </p:txBody>
      </p:sp>
      <p:sp>
        <p:nvSpPr>
          <p:cNvPr id="8" name="Title 1"/>
          <p:cNvSpPr txBox="1">
            <a:spLocks/>
          </p:cNvSpPr>
          <p:nvPr/>
        </p:nvSpPr>
        <p:spPr>
          <a:xfrm>
            <a:off x="514350" y="467545"/>
            <a:ext cx="5794970" cy="9361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800" b="1" u="sng" dirty="0">
                <a:latin typeface="+mn-lt"/>
              </a:rPr>
              <a:t>Notes for teachers and librarians on </a:t>
            </a:r>
          </a:p>
          <a:p>
            <a:r>
              <a:rPr lang="en-GB" sz="1800" b="1" i="1" u="sng" dirty="0">
                <a:latin typeface="+mn-lt"/>
              </a:rPr>
              <a:t>The Night Before The Night Before Christmas </a:t>
            </a:r>
          </a:p>
          <a:p>
            <a:r>
              <a:rPr lang="en-GB" sz="1800" b="1" u="sng" dirty="0">
                <a:latin typeface="+mn-lt"/>
              </a:rPr>
              <a:t>by </a:t>
            </a:r>
            <a:r>
              <a:rPr lang="en-GB" sz="1800" b="1" u="sng" dirty="0" err="1">
                <a:latin typeface="+mn-lt"/>
              </a:rPr>
              <a:t>Kes</a:t>
            </a:r>
            <a:r>
              <a:rPr lang="en-GB" sz="1800" b="1" u="sng" dirty="0">
                <a:latin typeface="+mn-lt"/>
              </a:rPr>
              <a:t> Gray and Claire Powell</a:t>
            </a:r>
            <a:r>
              <a:rPr lang="en-GB" sz="1800" b="1" i="1" u="sng" dirty="0">
                <a:latin typeface="+mn-lt"/>
              </a:rPr>
              <a:t> </a:t>
            </a:r>
            <a:endParaRPr lang="en-GB" sz="1800" b="1" u="sng" dirty="0">
              <a:latin typeface="+mn-lt"/>
            </a:endParaRPr>
          </a:p>
        </p:txBody>
      </p:sp>
      <p:sp>
        <p:nvSpPr>
          <p:cNvPr id="9" name="Rectangle 8"/>
          <p:cNvSpPr/>
          <p:nvPr/>
        </p:nvSpPr>
        <p:spPr>
          <a:xfrm>
            <a:off x="260648" y="251520"/>
            <a:ext cx="6336704" cy="8640960"/>
          </a:xfrm>
          <a:prstGeom prst="rect">
            <a:avLst/>
          </a:prstGeom>
          <a:noFill/>
          <a:ln w="57150">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404664" y="1403649"/>
            <a:ext cx="6092882" cy="5632311"/>
          </a:xfrm>
          <a:prstGeom prst="rect">
            <a:avLst/>
          </a:prstGeom>
          <a:noFill/>
        </p:spPr>
        <p:txBody>
          <a:bodyPr wrap="square" rtlCol="0">
            <a:spAutoFit/>
          </a:bodyPr>
          <a:lstStyle/>
          <a:p>
            <a:endParaRPr lang="en-GB" sz="1200" b="1" dirty="0"/>
          </a:p>
          <a:p>
            <a:r>
              <a:rPr lang="en-GB" sz="1200" b="1" dirty="0"/>
              <a:t>READING GROUP QUESTIONS</a:t>
            </a:r>
          </a:p>
          <a:p>
            <a:endParaRPr lang="en-GB" sz="1200" dirty="0"/>
          </a:p>
          <a:p>
            <a:r>
              <a:rPr lang="en-GB" sz="1200" dirty="0"/>
              <a:t>1. What are the different elves doing on the first page of the story? Can you act out what the green elves, the blue elves and the red elves are doing?</a:t>
            </a:r>
          </a:p>
          <a:p>
            <a:endParaRPr lang="en-GB" sz="1200" dirty="0"/>
          </a:p>
          <a:p>
            <a:r>
              <a:rPr lang="en-GB" sz="1200" dirty="0"/>
              <a:t>2. Why does Santa want all the elves to ‘Be quick!’?</a:t>
            </a:r>
          </a:p>
          <a:p>
            <a:endParaRPr lang="en-GB" sz="1200" dirty="0"/>
          </a:p>
          <a:p>
            <a:r>
              <a:rPr lang="en-GB" sz="1200" dirty="0"/>
              <a:t>3. How many presents do the elves need? Why do you think they need so many?</a:t>
            </a:r>
          </a:p>
          <a:p>
            <a:endParaRPr lang="en-GB" sz="1200" dirty="0"/>
          </a:p>
          <a:p>
            <a:r>
              <a:rPr lang="en-GB" sz="1200" dirty="0"/>
              <a:t>4. Look at the pictures at the beginning of the book; can you find the skateboards, yo-yos, dollies and teddies mentioned in the story?</a:t>
            </a:r>
          </a:p>
          <a:p>
            <a:endParaRPr lang="en-GB" sz="1200" dirty="0"/>
          </a:p>
          <a:p>
            <a:r>
              <a:rPr lang="en-GB" sz="1200" dirty="0"/>
              <a:t>5. Why does Santa turn ‘with a jump’? Who surprises him at the door? </a:t>
            </a:r>
          </a:p>
          <a:p>
            <a:endParaRPr lang="en-GB" sz="1200" dirty="0"/>
          </a:p>
          <a:p>
            <a:r>
              <a:rPr lang="en-GB" sz="1200" dirty="0"/>
              <a:t>6. Santa tells Mrs Claus that he has ‘no time to eat!’ – why do you think this is?</a:t>
            </a:r>
          </a:p>
          <a:p>
            <a:endParaRPr lang="en-GB" sz="1200" dirty="0"/>
          </a:p>
          <a:p>
            <a:r>
              <a:rPr lang="en-GB" sz="1200" dirty="0"/>
              <a:t>7. What are the names of the eight reindeer? How long have they been asleep for?</a:t>
            </a:r>
          </a:p>
          <a:p>
            <a:endParaRPr lang="en-GB" sz="1200" dirty="0"/>
          </a:p>
          <a:p>
            <a:r>
              <a:rPr lang="en-GB" sz="1200" dirty="0"/>
              <a:t>8. What colours have the elves painted Santa’s new sleigh?</a:t>
            </a:r>
          </a:p>
          <a:p>
            <a:endParaRPr lang="en-GB" sz="1200" dirty="0"/>
          </a:p>
          <a:p>
            <a:r>
              <a:rPr lang="en-GB" sz="1200" dirty="0"/>
              <a:t>9. Is Santa happy with his new sleigh? How do you know?</a:t>
            </a:r>
          </a:p>
          <a:p>
            <a:endParaRPr lang="en-GB" sz="1200" dirty="0"/>
          </a:p>
          <a:p>
            <a:r>
              <a:rPr lang="en-GB" sz="1200" dirty="0"/>
              <a:t>10.  What do the elves have to do when they have finished making the toys, using paper, scissors, labels and pens?</a:t>
            </a:r>
          </a:p>
          <a:p>
            <a:endParaRPr lang="en-GB" sz="1200" dirty="0"/>
          </a:p>
          <a:p>
            <a:r>
              <a:rPr lang="en-GB" sz="1200" dirty="0"/>
              <a:t>11. How big is Santa’s sack? How can you tell that it’s big from looking at the picture?</a:t>
            </a:r>
          </a:p>
          <a:p>
            <a:endParaRPr lang="en-GB" sz="1200" dirty="0"/>
          </a:p>
          <a:p>
            <a:r>
              <a:rPr lang="en-GB" sz="1200" dirty="0"/>
              <a:t>12. What do we finally find out that Santa has forgotten to </a:t>
            </a:r>
          </a:p>
          <a:p>
            <a:r>
              <a:rPr lang="en-GB" sz="1200" dirty="0"/>
              <a:t>       do? </a:t>
            </a:r>
          </a:p>
        </p:txBody>
      </p:sp>
    </p:spTree>
    <p:extLst>
      <p:ext uri="{BB962C8B-B14F-4D97-AF65-F5344CB8AC3E}">
        <p14:creationId xmlns:p14="http://schemas.microsoft.com/office/powerpoint/2010/main" val="2903749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3076" y="6516216"/>
            <a:ext cx="2204470" cy="2204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08720" y="8265582"/>
            <a:ext cx="3384356" cy="461665"/>
          </a:xfrm>
          <a:prstGeom prst="rect">
            <a:avLst/>
          </a:prstGeom>
          <a:noFill/>
        </p:spPr>
        <p:txBody>
          <a:bodyPr wrap="square" rtlCol="0">
            <a:spAutoFit/>
          </a:bodyPr>
          <a:lstStyle/>
          <a:p>
            <a:pPr algn="r"/>
            <a:r>
              <a:rPr lang="en-GB" sz="1200" i="1" dirty="0"/>
              <a:t>The Night Before The Night Before Christmas</a:t>
            </a:r>
          </a:p>
          <a:p>
            <a:pPr algn="r"/>
            <a:r>
              <a:rPr lang="en-GB" sz="1200" dirty="0"/>
              <a:t>by </a:t>
            </a:r>
            <a:r>
              <a:rPr lang="en-GB" sz="1200" dirty="0" err="1"/>
              <a:t>Kes</a:t>
            </a:r>
            <a:r>
              <a:rPr lang="en-GB" sz="1200" dirty="0"/>
              <a:t> Gray and Claire Powell</a:t>
            </a:r>
          </a:p>
        </p:txBody>
      </p:sp>
      <p:sp>
        <p:nvSpPr>
          <p:cNvPr id="7" name="Rectangle 6"/>
          <p:cNvSpPr/>
          <p:nvPr/>
        </p:nvSpPr>
        <p:spPr>
          <a:xfrm>
            <a:off x="260648" y="251520"/>
            <a:ext cx="6336704" cy="8640960"/>
          </a:xfrm>
          <a:prstGeom prst="rect">
            <a:avLst/>
          </a:prstGeom>
          <a:noFill/>
          <a:ln w="57150">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p:cNvSpPr txBox="1">
            <a:spLocks/>
          </p:cNvSpPr>
          <p:nvPr/>
        </p:nvSpPr>
        <p:spPr>
          <a:xfrm>
            <a:off x="514350" y="467545"/>
            <a:ext cx="5794970" cy="9361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800" b="1" u="sng" dirty="0">
                <a:latin typeface="+mn-lt"/>
              </a:rPr>
              <a:t>Notes for teachers and librarians on </a:t>
            </a:r>
          </a:p>
          <a:p>
            <a:r>
              <a:rPr lang="en-GB" sz="1800" b="1" i="1" u="sng" dirty="0">
                <a:latin typeface="+mn-lt"/>
              </a:rPr>
              <a:t>The Night Before The Night Before Christmas </a:t>
            </a:r>
          </a:p>
          <a:p>
            <a:r>
              <a:rPr lang="en-GB" sz="1800" b="1" u="sng" dirty="0">
                <a:latin typeface="+mn-lt"/>
              </a:rPr>
              <a:t>by </a:t>
            </a:r>
            <a:r>
              <a:rPr lang="en-GB" sz="1800" b="1" u="sng" dirty="0" err="1">
                <a:latin typeface="+mn-lt"/>
              </a:rPr>
              <a:t>Kes</a:t>
            </a:r>
            <a:r>
              <a:rPr lang="en-GB" sz="1800" b="1" u="sng" dirty="0">
                <a:latin typeface="+mn-lt"/>
              </a:rPr>
              <a:t> Gray and Claire Powell</a:t>
            </a:r>
            <a:r>
              <a:rPr lang="en-GB" sz="1800" b="1" i="1" u="sng" dirty="0">
                <a:latin typeface="+mn-lt"/>
              </a:rPr>
              <a:t> </a:t>
            </a:r>
            <a:endParaRPr lang="en-GB" sz="1800" b="1" u="sng" dirty="0">
              <a:latin typeface="+mn-lt"/>
            </a:endParaRPr>
          </a:p>
        </p:txBody>
      </p:sp>
      <p:sp>
        <p:nvSpPr>
          <p:cNvPr id="6" name="TextBox 5"/>
          <p:cNvSpPr txBox="1"/>
          <p:nvPr/>
        </p:nvSpPr>
        <p:spPr>
          <a:xfrm>
            <a:off x="404664" y="1403649"/>
            <a:ext cx="6092882" cy="6001643"/>
          </a:xfrm>
          <a:prstGeom prst="rect">
            <a:avLst/>
          </a:prstGeom>
          <a:noFill/>
        </p:spPr>
        <p:txBody>
          <a:bodyPr wrap="square" rtlCol="0">
            <a:spAutoFit/>
          </a:bodyPr>
          <a:lstStyle/>
          <a:p>
            <a:endParaRPr lang="en-GB" sz="1200" b="1" dirty="0"/>
          </a:p>
          <a:p>
            <a:r>
              <a:rPr lang="en-GB" sz="1200" b="1" dirty="0"/>
              <a:t>SUGGESTED ACTIVITES</a:t>
            </a:r>
          </a:p>
          <a:p>
            <a:endParaRPr lang="en-GB" sz="1200" b="1" dirty="0"/>
          </a:p>
          <a:p>
            <a:r>
              <a:rPr lang="en-GB" sz="1200" i="1" dirty="0"/>
              <a:t>Literacy</a:t>
            </a:r>
          </a:p>
          <a:p>
            <a:r>
              <a:rPr lang="en-GB" sz="1200" dirty="0"/>
              <a:t>• Pick some of the different rhyming words from the story and hide them around the classroom. Can children find them and match them together? </a:t>
            </a:r>
          </a:p>
          <a:p>
            <a:r>
              <a:rPr lang="en-GB" sz="1200" dirty="0"/>
              <a:t>• Write a series of questions for the different characters in the book to answer. Ask children to match the question to the right character and to then try to answer it for that character. Sample questions might include the following:</a:t>
            </a:r>
          </a:p>
          <a:p>
            <a:pPr marL="1085850" lvl="2" indent="-171450">
              <a:buFont typeface="Courier New" panose="02070309020205020404" pitchFamily="49" charset="0"/>
              <a:buChar char="o"/>
            </a:pPr>
            <a:r>
              <a:rPr lang="en-GB" sz="1200" dirty="0"/>
              <a:t>How did you feel when you felt like you’d forgotten something? </a:t>
            </a:r>
          </a:p>
          <a:p>
            <a:pPr marL="1085850" lvl="2" indent="-171450">
              <a:buFont typeface="Courier New" panose="02070309020205020404" pitchFamily="49" charset="0"/>
              <a:buChar char="o"/>
            </a:pPr>
            <a:r>
              <a:rPr lang="en-GB" sz="1200" dirty="0"/>
              <a:t>How did you feel when Santa was shouting at you to ‘be quick!’?</a:t>
            </a:r>
          </a:p>
          <a:p>
            <a:pPr marL="1085850" lvl="2" indent="-171450">
              <a:buFont typeface="Courier New" panose="02070309020205020404" pitchFamily="49" charset="0"/>
              <a:buChar char="o"/>
            </a:pPr>
            <a:r>
              <a:rPr lang="en-GB" sz="1200" dirty="0"/>
              <a:t>How did you feel when Santa let your dinner go cold?</a:t>
            </a:r>
          </a:p>
          <a:p>
            <a:r>
              <a:rPr lang="en-GB" sz="1200" dirty="0"/>
              <a:t>• Read the story aloud as a class. Ask children to pick a section in groups and create actions to go with the words. Read aloud as a class again but with the different groups reading their allocated sections. Asking children to use musical instruments to show any important moments or emotions in the story could extend this activity.</a:t>
            </a:r>
          </a:p>
          <a:p>
            <a:r>
              <a:rPr lang="en-GB" sz="1200" dirty="0"/>
              <a:t>• Ask children to create a Christmas list or a letter to Santa asking him for their favourite toys and giving reasons why they should receive them.</a:t>
            </a:r>
          </a:p>
          <a:p>
            <a:r>
              <a:rPr lang="en-GB" sz="1200" dirty="0"/>
              <a:t>• Pick out any difficult words from the story and ask children to try to match them to their definition using the context of the sentence to help them (e.g. ‘shirk’ or ‘hump’).</a:t>
            </a:r>
          </a:p>
          <a:p>
            <a:endParaRPr lang="en-GB" sz="1200" dirty="0"/>
          </a:p>
          <a:p>
            <a:r>
              <a:rPr lang="en-GB" sz="1200" i="1" dirty="0"/>
              <a:t>Drama &amp; Speaking and Listening</a:t>
            </a:r>
            <a:endParaRPr lang="en-GB" sz="1200" dirty="0"/>
          </a:p>
          <a:p>
            <a:r>
              <a:rPr lang="en-GB" sz="1200" b="1" dirty="0"/>
              <a:t>• </a:t>
            </a:r>
            <a:r>
              <a:rPr lang="en-GB" sz="1200" dirty="0"/>
              <a:t>As a class, either act out the scene at the beginning of the story where Santa is ordering the elves to ‘Be quick!’ or where the elves unveil the new sleigh. Children should take it in turns to play Santa. Each time they complete a scene, ask children to record how they feel. What emotions do the elves and Santa experience – are they the same or different?</a:t>
            </a:r>
          </a:p>
          <a:p>
            <a:r>
              <a:rPr lang="en-GB" sz="1200" dirty="0"/>
              <a:t>• In pairs, children could create a freeze-frame to show how Mrs Claus feels when she stands in the doorway with ‘the hump’. How can they use their body  </a:t>
            </a:r>
          </a:p>
          <a:p>
            <a:r>
              <a:rPr lang="en-GB" sz="1200" dirty="0"/>
              <a:t>language and facial expressions to show the relationship </a:t>
            </a:r>
          </a:p>
          <a:p>
            <a:r>
              <a:rPr lang="en-GB" sz="1200" dirty="0"/>
              <a:t>between Mrs Claus and Santa and their different emotions</a:t>
            </a:r>
          </a:p>
          <a:p>
            <a:r>
              <a:rPr lang="en-GB" sz="1200" dirty="0"/>
              <a:t>in this scene?</a:t>
            </a:r>
          </a:p>
          <a:p>
            <a:endParaRPr lang="en-GB" sz="1200" b="1" dirty="0"/>
          </a:p>
        </p:txBody>
      </p:sp>
    </p:spTree>
    <p:extLst>
      <p:ext uri="{BB962C8B-B14F-4D97-AF65-F5344CB8AC3E}">
        <p14:creationId xmlns:p14="http://schemas.microsoft.com/office/powerpoint/2010/main" val="243088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0648" y="251520"/>
            <a:ext cx="6336704" cy="8640960"/>
          </a:xfrm>
          <a:prstGeom prst="rect">
            <a:avLst/>
          </a:prstGeom>
          <a:noFill/>
          <a:ln w="57150">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3076" y="6516216"/>
            <a:ext cx="2204470" cy="2204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340768" y="8265582"/>
            <a:ext cx="2952308" cy="461665"/>
          </a:xfrm>
          <a:prstGeom prst="rect">
            <a:avLst/>
          </a:prstGeom>
          <a:noFill/>
        </p:spPr>
        <p:txBody>
          <a:bodyPr wrap="square" rtlCol="0">
            <a:spAutoFit/>
          </a:bodyPr>
          <a:lstStyle/>
          <a:p>
            <a:pPr algn="r"/>
            <a:r>
              <a:rPr lang="en-GB" sz="1200" i="1" dirty="0"/>
              <a:t>The Night Before The Night Before Christmas</a:t>
            </a:r>
          </a:p>
          <a:p>
            <a:pPr algn="r"/>
            <a:r>
              <a:rPr lang="en-GB" sz="1200" dirty="0"/>
              <a:t>by </a:t>
            </a:r>
            <a:r>
              <a:rPr lang="en-GB" sz="1200" dirty="0" err="1"/>
              <a:t>Kes</a:t>
            </a:r>
            <a:r>
              <a:rPr lang="en-GB" sz="1200" dirty="0"/>
              <a:t> Gray and Claire Powell</a:t>
            </a:r>
          </a:p>
        </p:txBody>
      </p:sp>
      <p:sp>
        <p:nvSpPr>
          <p:cNvPr id="8" name="Title 1"/>
          <p:cNvSpPr txBox="1">
            <a:spLocks/>
          </p:cNvSpPr>
          <p:nvPr/>
        </p:nvSpPr>
        <p:spPr>
          <a:xfrm>
            <a:off x="514350" y="467545"/>
            <a:ext cx="5794970" cy="9361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800" b="1" u="sng" dirty="0">
                <a:latin typeface="+mn-lt"/>
              </a:rPr>
              <a:t>Notes for teachers and librarians on </a:t>
            </a:r>
          </a:p>
          <a:p>
            <a:r>
              <a:rPr lang="en-GB" sz="1800" b="1" i="1" u="sng" dirty="0">
                <a:latin typeface="+mn-lt"/>
              </a:rPr>
              <a:t>The Night Before The Night Before Christmas</a:t>
            </a:r>
          </a:p>
          <a:p>
            <a:r>
              <a:rPr lang="en-GB" sz="1800" b="1" u="sng" dirty="0">
                <a:latin typeface="+mn-lt"/>
              </a:rPr>
              <a:t>by </a:t>
            </a:r>
            <a:r>
              <a:rPr lang="en-GB" sz="1800" b="1" u="sng" dirty="0" err="1">
                <a:latin typeface="+mn-lt"/>
              </a:rPr>
              <a:t>Kes</a:t>
            </a:r>
            <a:r>
              <a:rPr lang="en-GB" sz="1800" b="1" u="sng" dirty="0">
                <a:latin typeface="+mn-lt"/>
              </a:rPr>
              <a:t> Gray and Claire Powell</a:t>
            </a:r>
            <a:r>
              <a:rPr lang="en-GB" sz="1800" b="1" i="1" u="sng" dirty="0">
                <a:latin typeface="+mn-lt"/>
              </a:rPr>
              <a:t> </a:t>
            </a:r>
            <a:endParaRPr lang="en-GB" sz="1800" b="1" u="sng" dirty="0">
              <a:latin typeface="+mn-lt"/>
            </a:endParaRPr>
          </a:p>
        </p:txBody>
      </p:sp>
      <p:sp>
        <p:nvSpPr>
          <p:cNvPr id="9" name="TextBox 8"/>
          <p:cNvSpPr txBox="1"/>
          <p:nvPr/>
        </p:nvSpPr>
        <p:spPr>
          <a:xfrm>
            <a:off x="404664" y="1403649"/>
            <a:ext cx="6092882" cy="3231654"/>
          </a:xfrm>
          <a:prstGeom prst="rect">
            <a:avLst/>
          </a:prstGeom>
          <a:noFill/>
        </p:spPr>
        <p:txBody>
          <a:bodyPr wrap="square" rtlCol="0">
            <a:spAutoFit/>
          </a:bodyPr>
          <a:lstStyle/>
          <a:p>
            <a:endParaRPr lang="en-GB" sz="1200" i="1" dirty="0"/>
          </a:p>
          <a:p>
            <a:r>
              <a:rPr lang="en-GB" sz="1200" b="1"/>
              <a:t>SUGGESTED ACTIVITES CONTINUED</a:t>
            </a:r>
            <a:endParaRPr lang="en-GB" sz="1200" b="1" dirty="0"/>
          </a:p>
          <a:p>
            <a:endParaRPr lang="en-GB" sz="1200" i="1" dirty="0"/>
          </a:p>
          <a:p>
            <a:r>
              <a:rPr lang="en-GB" sz="1200" i="1" dirty="0"/>
              <a:t>Art and Design</a:t>
            </a:r>
          </a:p>
          <a:p>
            <a:r>
              <a:rPr lang="en-GB" sz="1200" dirty="0"/>
              <a:t>• Draw some of the toys from the story. Which toy would the children ask for?</a:t>
            </a:r>
          </a:p>
          <a:p>
            <a:r>
              <a:rPr lang="en-GB" sz="1200" dirty="0"/>
              <a:t>• Ask children to pick their favourite character from the story to create a mask for that character. They could then act out one of the scenes from the story in-role as their chosen character, wearing their masks.</a:t>
            </a:r>
          </a:p>
          <a:p>
            <a:endParaRPr lang="en-GB" sz="1200" i="1" dirty="0"/>
          </a:p>
          <a:p>
            <a:r>
              <a:rPr lang="en-GB" sz="1200" i="1" dirty="0"/>
              <a:t>Maths</a:t>
            </a:r>
          </a:p>
          <a:p>
            <a:r>
              <a:rPr lang="en-GB" sz="1200" i="1" dirty="0"/>
              <a:t>• </a:t>
            </a:r>
            <a:r>
              <a:rPr lang="en-GB" sz="1200" dirty="0"/>
              <a:t>Children can use the story to improve their concept of time. Ask them to create a list of the days of the week leading up to Christmas, and to mark the different events of the story on their corresponding days.</a:t>
            </a:r>
          </a:p>
          <a:p>
            <a:r>
              <a:rPr lang="en-GB" sz="1200" dirty="0"/>
              <a:t>• Can children create a clock face using a blank template to show the countdown to Christmas Day?</a:t>
            </a:r>
          </a:p>
          <a:p>
            <a:endParaRPr lang="en-GB" sz="1200" dirty="0"/>
          </a:p>
          <a:p>
            <a:endParaRPr lang="en-GB" sz="1200" dirty="0"/>
          </a:p>
        </p:txBody>
      </p:sp>
    </p:spTree>
    <p:extLst>
      <p:ext uri="{BB962C8B-B14F-4D97-AF65-F5344CB8AC3E}">
        <p14:creationId xmlns:p14="http://schemas.microsoft.com/office/powerpoint/2010/main" val="2255109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1834</TotalTime>
  <Words>1046</Words>
  <Application>Microsoft Office PowerPoint</Application>
  <PresentationFormat>On-screen Show (4:3)</PresentationFormat>
  <Paragraphs>83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Courier New</vt:lpstr>
      <vt:lpstr>Office Theme</vt:lpstr>
      <vt:lpstr>Notes for Teachers and Librarians on  The Night Before The Night Before Christmas by Kes Gray and Claire Powell </vt:lpstr>
      <vt:lpstr>PowerPoint Presentation</vt:lpstr>
      <vt:lpstr>PowerPoint Presentation</vt:lpstr>
      <vt:lpstr>PowerPoint Presentation</vt:lpstr>
    </vt:vector>
  </TitlesOfParts>
  <Company>Hachette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for teachers and librarians on Night Before Christmas by Kes Gray and Claire Powell</dc:title>
  <dc:creator>HCG.MarketingPublic</dc:creator>
  <cp:lastModifiedBy>Fiona Evans</cp:lastModifiedBy>
  <cp:revision>9</cp:revision>
  <cp:lastPrinted>2018-05-18T16:32:30Z</cp:lastPrinted>
  <dcterms:created xsi:type="dcterms:W3CDTF">2018-05-16T14:43:52Z</dcterms:created>
  <dcterms:modified xsi:type="dcterms:W3CDTF">2018-05-23T11:39:51Z</dcterms:modified>
</cp:coreProperties>
</file>